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cene-display_81x7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0"/>
            <a:ext cx="560801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6949440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309360" y="0"/>
            <a:ext cx="1280160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96012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</a:rPr>
              <a:t>亦笙兴旺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325880"/>
            <a:ext cx="5852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宋体"/>
                <a:ea typeface="宋体"/>
              </a:rPr>
              <a:t>黄金珠宝管理系统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2395728"/>
            <a:ext cx="1005840" cy="5486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697480"/>
            <a:ext cx="5852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E8C96B"/>
                </a:solidFill>
                <a:latin typeface="宋体"/>
                <a:ea typeface="宋体"/>
              </a:rPr>
              <a:t>功能介绍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529584"/>
            <a:ext cx="54864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5000"/>
              </a:lnSpc>
            </a:pPr>
            <a:r>
              <a:rPr sz="1300" b="0">
                <a:solidFill>
                  <a:srgbClr val="F3EEE2"/>
                </a:solidFill>
                <a:latin typeface="微软雅黑"/>
                <a:ea typeface="微软雅黑"/>
              </a:rPr>
              <a:t>前店后厂 / 水贝档口 / 零售单店 / 连锁多店</a:t>
            </a:r>
          </a:p>
          <a:p>
            <a:pPr algn="l">
              <a:lnSpc>
                <a:spcPct val="155000"/>
              </a:lnSpc>
            </a:pPr>
            <a:r>
              <a:rPr sz="1300" b="0">
                <a:solidFill>
                  <a:srgbClr val="F3EEE2"/>
                </a:solidFill>
                <a:latin typeface="微软雅黑"/>
                <a:ea typeface="微软雅黑"/>
              </a:rPr>
              <a:t>一套底座，四条产品线，懂克重金价，双账套一次管车间和门店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074920"/>
            <a:ext cx="5486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A9A293"/>
                </a:solidFill>
                <a:latin typeface="微软雅黑"/>
                <a:ea typeface="微软雅黑"/>
              </a:rPr>
              <a:t>上海思扬信息科技有限公司</a:t>
            </a: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A9A293"/>
                </a:solidFill>
                <a:latin typeface="微软雅黑"/>
                <a:ea typeface="微软雅黑"/>
              </a:rPr>
              <a:t>算数云科技（深圳）有限公司 · 联合出品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870448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C9A227"/>
                </a:solidFill>
                <a:latin typeface="微软雅黑"/>
                <a:ea typeface="微软雅黑"/>
              </a:rPr>
              <a:t>V2026.10   ·   2026 年 10 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9144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86384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200" b="1">
                <a:solidFill>
                  <a:srgbClr val="FFFFFF"/>
                </a:solidFill>
                <a:latin typeface="宋体"/>
                <a:ea typeface="宋体"/>
              </a:rPr>
              <a:t>这一份讲什么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572768"/>
            <a:ext cx="658368" cy="45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102412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A9A293"/>
                </a:solidFill>
                <a:latin typeface="微软雅黑"/>
                <a:ea typeface="微软雅黑"/>
              </a:rPr>
              <a:t>按「为什么换 → 换什么 → 怎么用 → 怎么上 → 多少钱」的顺序，19 页讲完。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993392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8" y="1956816"/>
            <a:ext cx="4206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F3EEE2"/>
                </a:solidFill>
                <a:latin typeface="微软雅黑"/>
                <a:ea typeface="微软雅黑"/>
              </a:rPr>
              <a:t>行业现状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5608" y="2340864"/>
            <a:ext cx="4480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A9A293"/>
                </a:solidFill>
                <a:latin typeface="微软雅黑"/>
                <a:ea typeface="微软雅黑"/>
              </a:rPr>
              <a:t>四类系统各自的边界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63640" y="1993392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22008" y="1956816"/>
            <a:ext cx="4206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F3EEE2"/>
                </a:solidFill>
                <a:latin typeface="微软雅黑"/>
                <a:ea typeface="微软雅黑"/>
              </a:rPr>
              <a:t>产品定位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22008" y="2340864"/>
            <a:ext cx="4480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A9A293"/>
                </a:solidFill>
                <a:latin typeface="微软雅黑"/>
                <a:ea typeface="微软雅黑"/>
              </a:rPr>
              <a:t>黄金珠宝原生，不是通用套壳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301752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35608" y="2980944"/>
            <a:ext cx="4206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F3EEE2"/>
                </a:solidFill>
                <a:latin typeface="微软雅黑"/>
                <a:ea typeface="微软雅黑"/>
              </a:rPr>
              <a:t>四条产品线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5608" y="3364992"/>
            <a:ext cx="4480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A9A293"/>
                </a:solidFill>
                <a:latin typeface="微软雅黑"/>
                <a:ea typeface="微软雅黑"/>
              </a:rPr>
              <a:t>M / B / C / W 怎么选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3640" y="301752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22008" y="2980944"/>
            <a:ext cx="4206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F3EEE2"/>
                </a:solidFill>
                <a:latin typeface="微软雅黑"/>
                <a:ea typeface="微软雅黑"/>
              </a:rPr>
              <a:t>业务全景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22008" y="3364992"/>
            <a:ext cx="4480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A9A293"/>
                </a:solidFill>
                <a:latin typeface="微软雅黑"/>
                <a:ea typeface="微软雅黑"/>
              </a:rPr>
              <a:t>从进货到报表的一条链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4041648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35608" y="4005072"/>
            <a:ext cx="4206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F3EEE2"/>
                </a:solidFill>
                <a:latin typeface="微软雅黑"/>
                <a:ea typeface="微软雅黑"/>
              </a:rPr>
              <a:t>十大核心能力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35608" y="4389120"/>
            <a:ext cx="4480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A9A293"/>
                </a:solidFill>
                <a:latin typeface="微软雅黑"/>
                <a:ea typeface="微软雅黑"/>
              </a:rPr>
              <a:t>计价、双账套、库存、批发、CRM、财务、日报…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63640" y="4041648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22008" y="4005072"/>
            <a:ext cx="4206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F3EEE2"/>
                </a:solidFill>
                <a:latin typeface="微软雅黑"/>
                <a:ea typeface="微软雅黑"/>
              </a:rPr>
              <a:t>新版本亮点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22008" y="4389120"/>
            <a:ext cx="4480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A9A293"/>
                </a:solidFill>
                <a:latin typeface="微软雅黑"/>
                <a:ea typeface="微软雅黑"/>
              </a:rPr>
              <a:t>期初建账 / 账龄 / 统采配货 / 锁价 / 巡检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5065776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</a:rPr>
              <a:t>07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35608" y="5029200"/>
            <a:ext cx="4206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F3EEE2"/>
                </a:solidFill>
                <a:latin typeface="微软雅黑"/>
                <a:ea typeface="微软雅黑"/>
              </a:rPr>
              <a:t>实施与服务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35608" y="5413248"/>
            <a:ext cx="4480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A9A293"/>
                </a:solidFill>
                <a:latin typeface="微软雅黑"/>
                <a:ea typeface="微软雅黑"/>
              </a:rPr>
              <a:t>五步上线，30 天复盘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63640" y="5065776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</a:rPr>
              <a:t>08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22008" y="5029200"/>
            <a:ext cx="4206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F3EEE2"/>
                </a:solidFill>
                <a:latin typeface="微软雅黑"/>
                <a:ea typeface="微软雅黑"/>
              </a:rPr>
              <a:t>报价与联系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22008" y="5413248"/>
            <a:ext cx="4480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A9A293"/>
                </a:solidFill>
                <a:latin typeface="微软雅黑"/>
                <a:ea typeface="微软雅黑"/>
              </a:rPr>
              <a:t>账号阶梯价与交付方式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201400" y="626364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1000" b="0">
                <a:solidFill>
                  <a:srgbClr val="6A6A6A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7240" y="626364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E5E5E"/>
                </a:solidFill>
                <a:latin typeface="微软雅黑"/>
                <a:ea typeface="微软雅黑"/>
              </a:rPr>
              <a:t>亦笙兴旺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9144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01  行业现状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86384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200" b="1">
                <a:solidFill>
                  <a:srgbClr val="FFFFFF"/>
                </a:solidFill>
                <a:latin typeface="宋体"/>
                <a:ea typeface="宋体"/>
              </a:rPr>
              <a:t>黄金珠宝店不缺软件，缺的是「对的那一套」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572768"/>
            <a:ext cx="658368" cy="45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102412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A9A293"/>
                </a:solidFill>
                <a:latin typeface="微软雅黑"/>
                <a:ea typeface="微软雅黑"/>
              </a:rPr>
              <a:t>行业呈哑铃型：通用 ERP 懂财务不懂克重，零售 POS 懂收银不懂车间，两头都够不着中间那批前店后厂。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1901952"/>
            <a:ext cx="10652760" cy="841248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2048256"/>
            <a:ext cx="1828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F3EEE2"/>
                </a:solidFill>
                <a:latin typeface="微软雅黑"/>
                <a:ea typeface="微软雅黑"/>
              </a:rPr>
              <a:t>通用 ERP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404872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A293"/>
                </a:solidFill>
                <a:latin typeface="微软雅黑"/>
                <a:ea typeface="微软雅黑"/>
              </a:rPr>
              <a:t>金蝶 / 用友 / 畅捷通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46120" y="2157984"/>
            <a:ext cx="32918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>
                <a:solidFill>
                  <a:srgbClr val="8FC88F"/>
                </a:solidFill>
                <a:latin typeface="微软雅黑"/>
                <a:ea typeface="微软雅黑"/>
              </a:rPr>
              <a:t>懂财务、懂连锁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0" y="2084832"/>
            <a:ext cx="4572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>
                <a:solidFill>
                  <a:srgbClr val="D98E7E"/>
                </a:solidFill>
                <a:latin typeface="微软雅黑"/>
                <a:ea typeface="微软雅黑"/>
              </a:rPr>
              <a:t>克重、成色、旧料、工序跟单要二次开发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2798064"/>
            <a:ext cx="10652760" cy="841248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20" y="2944368"/>
            <a:ext cx="1828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F3EEE2"/>
                </a:solidFill>
                <a:latin typeface="微软雅黑"/>
                <a:ea typeface="微软雅黑"/>
              </a:rPr>
              <a:t>零售 POS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300984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A293"/>
                </a:solidFill>
                <a:latin typeface="微软雅黑"/>
                <a:ea typeface="微软雅黑"/>
              </a:rPr>
              <a:t>领商通 / 金猪 / 钻老板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46120" y="3054096"/>
            <a:ext cx="32918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>
                <a:solidFill>
                  <a:srgbClr val="8FC88F"/>
                </a:solidFill>
                <a:latin typeface="微软雅黑"/>
                <a:ea typeface="微软雅黑"/>
              </a:rPr>
              <a:t>收银快、会员全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75120" y="2980944"/>
            <a:ext cx="4572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>
                <a:solidFill>
                  <a:srgbClr val="D98E7E"/>
                </a:solidFill>
                <a:latin typeface="微软雅黑"/>
                <a:ea typeface="微软雅黑"/>
              </a:rPr>
              <a:t>没有车间账，双账套无从谈起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3694176"/>
            <a:ext cx="10652760" cy="841248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0120" y="3840480"/>
            <a:ext cx="1828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F3EEE2"/>
                </a:solidFill>
                <a:latin typeface="微软雅黑"/>
                <a:ea typeface="微软雅黑"/>
              </a:rPr>
              <a:t>轻量工具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4197096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A293"/>
                </a:solidFill>
                <a:latin typeface="微软雅黑"/>
                <a:ea typeface="微软雅黑"/>
              </a:rPr>
              <a:t>表格 / 记账 App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20" y="3950208"/>
            <a:ext cx="32918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>
                <a:solidFill>
                  <a:srgbClr val="8FC88F"/>
                </a:solidFill>
                <a:latin typeface="微软雅黑"/>
                <a:ea typeface="微软雅黑"/>
              </a:rPr>
              <a:t>便宜、上手快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75120" y="3877056"/>
            <a:ext cx="4572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>
                <a:solidFill>
                  <a:srgbClr val="D98E7E"/>
                </a:solidFill>
                <a:latin typeface="微软雅黑"/>
                <a:ea typeface="微软雅黑"/>
              </a:rPr>
              <a:t>交班对不平、金价跟不上、看不到毛利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77240" y="4590288"/>
            <a:ext cx="10652760" cy="841248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60120" y="4736592"/>
            <a:ext cx="1828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F3EEE2"/>
                </a:solidFill>
                <a:latin typeface="微软雅黑"/>
                <a:ea typeface="微软雅黑"/>
              </a:rPr>
              <a:t>国外系统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5093208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A293"/>
                </a:solidFill>
                <a:latin typeface="微软雅黑"/>
                <a:ea typeface="微软雅黑"/>
              </a:rPr>
              <a:t>Jewel360 / JewelMate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46120" y="4846320"/>
            <a:ext cx="32918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>
                <a:solidFill>
                  <a:srgbClr val="8FC88F"/>
                </a:solidFill>
                <a:latin typeface="微软雅黑"/>
                <a:ea typeface="微软雅黑"/>
              </a:rPr>
              <a:t>零售体验成熟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75120" y="4773168"/>
            <a:ext cx="4572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>
                <a:solidFill>
                  <a:srgbClr val="D98E7E"/>
                </a:solidFill>
                <a:latin typeface="微软雅黑"/>
                <a:ea typeface="微软雅黑"/>
              </a:rPr>
              <a:t>中国克重金价规则无法适配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" y="5650992"/>
            <a:ext cx="10607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E8C96B"/>
                </a:solidFill>
                <a:latin typeface="微软雅黑"/>
                <a:ea typeface="微软雅黑"/>
              </a:rPr>
              <a:t>结论：不是功能多少的问题，是「架构第一天有没有按黄金珠宝来建」的问题。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201400" y="626364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1000" b="0">
                <a:solidFill>
                  <a:srgbClr val="6A6A6A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626364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E5E5E"/>
                </a:solidFill>
                <a:latin typeface="微软雅黑"/>
                <a:ea typeface="微软雅黑"/>
              </a:rPr>
              <a:t>亦笙兴旺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cene-inlay_87x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1417320"/>
            <a:ext cx="3931920" cy="44805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" y="502920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02  产品定位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841248"/>
            <a:ext cx="6583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FFFFFF"/>
                </a:solidFill>
                <a:latin typeface="宋体"/>
                <a:ea typeface="宋体"/>
              </a:rPr>
              <a:t>黄金珠宝产业</a:t>
            </a:r>
          </a:p>
          <a:p>
            <a:pPr algn="l">
              <a:lnSpc>
                <a:spcPct val="115000"/>
              </a:lnSpc>
            </a:pPr>
            <a:r>
              <a:rPr sz="3400" b="1">
                <a:solidFill>
                  <a:srgbClr val="FFFFFF"/>
                </a:solidFill>
                <a:latin typeface="宋体"/>
                <a:ea typeface="宋体"/>
              </a:rPr>
              <a:t>AI 操作系统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487168"/>
            <a:ext cx="6400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>
                <a:solidFill>
                  <a:srgbClr val="A9A293"/>
                </a:solidFill>
                <a:latin typeface="微软雅黑"/>
                <a:ea typeface="微软雅黑"/>
              </a:rPr>
              <a:t>不是通用 ERP，也不是纯收银。从第一天就按黄金珠宝的规则建模：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926080"/>
            <a:ext cx="45720" cy="5669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2944368"/>
            <a:ext cx="27432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F3EEE2"/>
                </a:solidFill>
                <a:latin typeface="微软雅黑"/>
                <a:ea typeface="微软雅黑"/>
              </a:rPr>
              <a:t>黄金珠宝原生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23697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A9A293"/>
                </a:solidFill>
                <a:latin typeface="微软雅黑"/>
                <a:ea typeface="微软雅黑"/>
              </a:rPr>
              <a:t>克重 · 成色 · 三价 · 旧料 · 工费，默认就对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3639312"/>
            <a:ext cx="45720" cy="5669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3657600"/>
            <a:ext cx="27432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F3EEE2"/>
                </a:solidFill>
                <a:latin typeface="微软雅黑"/>
                <a:ea typeface="微软雅黑"/>
              </a:rPr>
              <a:t>双账套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950208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A9A293"/>
                </a:solidFill>
                <a:latin typeface="微软雅黑"/>
                <a:ea typeface="微软雅黑"/>
              </a:rPr>
              <a:t>车间账 + 门店账，完工一次两边记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4352544"/>
            <a:ext cx="45720" cy="5669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" y="4370832"/>
            <a:ext cx="27432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F3EEE2"/>
                </a:solidFill>
                <a:latin typeface="微软雅黑"/>
                <a:ea typeface="微软雅黑"/>
              </a:rPr>
              <a:t>可验证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4663440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A9A293"/>
                </a:solidFill>
                <a:latin typeface="微软雅黑"/>
                <a:ea typeface="微软雅黑"/>
              </a:rPr>
              <a:t>Demo 15 分钟自己走，不是 PPT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5065776"/>
            <a:ext cx="45720" cy="5669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0120" y="5084064"/>
            <a:ext cx="27432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F3EEE2"/>
                </a:solidFill>
                <a:latin typeface="微软雅黑"/>
                <a:ea typeface="微软雅黑"/>
              </a:rPr>
              <a:t>AI 原生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5376672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A9A293"/>
                </a:solidFill>
                <a:latin typeface="微软雅黑"/>
                <a:ea typeface="微软雅黑"/>
              </a:rPr>
              <a:t>发票识别、会员画像、智能补货持续迭代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01400" y="626364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1000" b="0">
                <a:solidFill>
                  <a:srgbClr val="6A6A6A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626364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E5E5E"/>
                </a:solidFill>
                <a:latin typeface="微软雅黑"/>
                <a:ea typeface="微软雅黑"/>
              </a:rPr>
              <a:t>亦笙兴旺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9144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03  四条产品线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86384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200" b="1">
                <a:solidFill>
                  <a:srgbClr val="FFFFFF"/>
                </a:solidFill>
                <a:latin typeface="宋体"/>
                <a:ea typeface="宋体"/>
              </a:rPr>
              <a:t>先对号入座，再谈功能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572768"/>
            <a:ext cx="658368" cy="45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102412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A9A293"/>
                </a:solidFill>
                <a:latin typeface="微软雅黑"/>
                <a:ea typeface="微软雅黑"/>
              </a:rPr>
              <a:t>四条线是同一套底座上的四种视角，不是四套系统；跨线升级只扩模块，数据不迁移。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1965960"/>
            <a:ext cx="2578608" cy="361188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965960"/>
            <a:ext cx="2578608" cy="5486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96696" y="2194560"/>
            <a:ext cx="914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8B5CF6"/>
                </a:solidFill>
                <a:latin typeface="宋体"/>
                <a:ea typeface="宋体"/>
              </a:rPr>
              <a:t>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6696" y="2852928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F3EEE2"/>
                </a:solidFill>
                <a:latin typeface="微软雅黑"/>
                <a:ea typeface="微软雅黑"/>
              </a:rPr>
              <a:t>前店后厂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6696" y="3255264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E8C96B"/>
                </a:solidFill>
                <a:latin typeface="微软雅黑"/>
                <a:ea typeface="微软雅黑"/>
              </a:rPr>
              <a:t>双账套 + 13 道工序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6696" y="3675887"/>
            <a:ext cx="217627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A9A293"/>
                </a:solidFill>
                <a:latin typeface="微软雅黑"/>
                <a:ea typeface="微软雅黑"/>
              </a:rPr>
              <a:t>前面卖货、后面做货，两套账一个系统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6696" y="4956048"/>
            <a:ext cx="2194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8A867C"/>
                </a:solidFill>
                <a:latin typeface="微软雅黑"/>
                <a:ea typeface="微软雅黑"/>
              </a:rPr>
              <a:t>推荐 5～12 账号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566160" y="1965960"/>
            <a:ext cx="2578608" cy="361188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566160" y="1965960"/>
            <a:ext cx="2578608" cy="54864"/>
          </a:xfrm>
          <a:prstGeom prst="rect">
            <a:avLst/>
          </a:prstGeom>
          <a:solidFill>
            <a:srgbClr val="2EB8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785616" y="2194560"/>
            <a:ext cx="914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2EB88A"/>
                </a:solidFill>
                <a:latin typeface="宋体"/>
                <a:ea typeface="宋体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85616" y="2852928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F3EEE2"/>
                </a:solidFill>
                <a:latin typeface="微软雅黑"/>
                <a:ea typeface="微软雅黑"/>
              </a:rPr>
              <a:t>水贝档口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85616" y="3255264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E8C96B"/>
                </a:solidFill>
                <a:latin typeface="微软雅黑"/>
                <a:ea typeface="微软雅黑"/>
              </a:rPr>
              <a:t>批次成本 + 应收账龄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85616" y="3675887"/>
            <a:ext cx="217627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A9A293"/>
                </a:solidFill>
                <a:latin typeface="微软雅黑"/>
                <a:ea typeface="微软雅黑"/>
              </a:rPr>
              <a:t>每批金价不同，每笔毛利也要算得清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85616" y="4956048"/>
            <a:ext cx="2194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8A867C"/>
                </a:solidFill>
                <a:latin typeface="微软雅黑"/>
                <a:ea typeface="微软雅黑"/>
              </a:rPr>
              <a:t>推荐 3～8 账号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55079" y="1965960"/>
            <a:ext cx="2578608" cy="361188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355079" y="1965960"/>
            <a:ext cx="2578608" cy="54864"/>
          </a:xfrm>
          <a:prstGeom prst="rect">
            <a:avLst/>
          </a:prstGeom>
          <a:solidFill>
            <a:srgbClr val="D95D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74535" y="2194560"/>
            <a:ext cx="914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D95D5D"/>
                </a:solidFill>
                <a:latin typeface="宋体"/>
                <a:ea typeface="宋体"/>
              </a:rPr>
              <a:t>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74535" y="2852928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F3EEE2"/>
                </a:solidFill>
                <a:latin typeface="微软雅黑"/>
                <a:ea typeface="微软雅黑"/>
              </a:rPr>
              <a:t>零售单店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74535" y="3255264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E8C96B"/>
                </a:solidFill>
                <a:latin typeface="微软雅黑"/>
                <a:ea typeface="微软雅黑"/>
              </a:rPr>
              <a:t>极简收银 + 老板日报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74535" y="3675887"/>
            <a:ext cx="217627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A9A293"/>
                </a:solidFill>
                <a:latin typeface="微软雅黑"/>
                <a:ea typeface="微软雅黑"/>
              </a:rPr>
              <a:t>给老板看的系统，不是给店员堆功能的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74535" y="4956048"/>
            <a:ext cx="2194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8A867C"/>
                </a:solidFill>
                <a:latin typeface="微软雅黑"/>
                <a:ea typeface="微软雅黑"/>
              </a:rPr>
              <a:t>推荐 2～5 账号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143999" y="1965960"/>
            <a:ext cx="2578608" cy="361188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143999" y="1965960"/>
            <a:ext cx="2578608" cy="54864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363455" y="2194560"/>
            <a:ext cx="914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3B82F6"/>
                </a:solidFill>
                <a:latin typeface="宋体"/>
                <a:ea typeface="宋体"/>
              </a:rPr>
              <a:t>W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63455" y="2852928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F3EEE2"/>
                </a:solidFill>
                <a:latin typeface="微软雅黑"/>
                <a:ea typeface="微软雅黑"/>
              </a:rPr>
              <a:t>连锁多店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63455" y="3255264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E8C96B"/>
                </a:solidFill>
                <a:latin typeface="微软雅黑"/>
                <a:ea typeface="微软雅黑"/>
              </a:rPr>
              <a:t>岗位分权 + 统采配货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63455" y="3675887"/>
            <a:ext cx="217627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A9A293"/>
                </a:solidFill>
                <a:latin typeface="微软雅黑"/>
                <a:ea typeface="微软雅黑"/>
              </a:rPr>
              <a:t>开到第二家店，总部要看得见、管得住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63455" y="4956048"/>
            <a:ext cx="2194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8A867C"/>
                </a:solidFill>
                <a:latin typeface="微软雅黑"/>
                <a:ea typeface="微软雅黑"/>
              </a:rPr>
              <a:t>推荐 10～30 账号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7240" y="585216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>
                <a:solidFill>
                  <a:srgbClr val="E8C96B"/>
                </a:solidFill>
                <a:latin typeface="微软雅黑"/>
                <a:ea typeface="微软雅黑"/>
              </a:rPr>
              <a:t>拿不准选哪条？把店型、人数、有没有车间告诉顾问，15 分钟给建议。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201400" y="626364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1000" b="0">
                <a:solidFill>
                  <a:srgbClr val="6A6A6A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7240" y="626364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E5E5E"/>
                </a:solidFill>
                <a:latin typeface="微软雅黑"/>
                <a:ea typeface="微软雅黑"/>
              </a:rPr>
              <a:t>亦笙兴旺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9144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04  业务全景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86384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200" b="1">
                <a:solidFill>
                  <a:srgbClr val="FFFFFF"/>
                </a:solidFill>
                <a:latin typeface="宋体"/>
                <a:ea typeface="宋体"/>
              </a:rPr>
              <a:t>一条链跑通：进货 → 库存 → 销售 → 售后 → 财务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572768"/>
            <a:ext cx="658368" cy="45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102412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A9A293"/>
                </a:solidFill>
                <a:latin typeface="微软雅黑"/>
                <a:ea typeface="微软雅黑"/>
              </a:rPr>
              <a:t>每个环节都有单据、有流水、有责任人；看板上的数字可以点回源单。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148840"/>
            <a:ext cx="1572768" cy="173736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23544" y="228600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544" y="2578608"/>
            <a:ext cx="1280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F3EEE2"/>
                </a:solidFill>
                <a:latin typeface="微软雅黑"/>
                <a:ea typeface="微软雅黑"/>
              </a:rPr>
              <a:t>进货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544" y="3017520"/>
            <a:ext cx="13258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A9A293"/>
                </a:solidFill>
                <a:latin typeface="微软雅黑"/>
                <a:ea typeface="微软雅黑"/>
              </a:rPr>
              <a:t>采购入库 / AI 发票 OCR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A9A293"/>
                </a:solidFill>
                <a:latin typeface="微软雅黑"/>
                <a:ea typeface="微软雅黑"/>
              </a:rPr>
              <a:t>批次成本、供应商对账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50008" y="2788920"/>
            <a:ext cx="228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9A227"/>
                </a:solidFill>
                <a:latin typeface="微软雅黑"/>
                <a:ea typeface="微软雅黑"/>
              </a:rPr>
              <a:t>›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42032" y="2148840"/>
            <a:ext cx="1572768" cy="173736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688336" y="228600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88336" y="2578608"/>
            <a:ext cx="1280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F3EEE2"/>
                </a:solidFill>
                <a:latin typeface="微软雅黑"/>
                <a:ea typeface="微软雅黑"/>
              </a:rPr>
              <a:t>库存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88336" y="3017520"/>
            <a:ext cx="13258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A9A293"/>
                </a:solidFill>
                <a:latin typeface="微软雅黑"/>
                <a:ea typeface="微软雅黑"/>
              </a:rPr>
              <a:t>入库 / 调拨 / 盘点 / 补货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A9A293"/>
                </a:solidFill>
                <a:latin typeface="微软雅黑"/>
                <a:ea typeface="微软雅黑"/>
              </a:rPr>
              <a:t>四套视角看同一批货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0" y="2788920"/>
            <a:ext cx="228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9A227"/>
                </a:solidFill>
                <a:latin typeface="微软雅黑"/>
                <a:ea typeface="微软雅黑"/>
              </a:rPr>
              <a:t>›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06824" y="2148840"/>
            <a:ext cx="1572768" cy="173736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53128" y="228600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53128" y="2578608"/>
            <a:ext cx="1280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F3EEE2"/>
                </a:solidFill>
                <a:latin typeface="微软雅黑"/>
                <a:ea typeface="微软雅黑"/>
              </a:rPr>
              <a:t>销售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53128" y="3017520"/>
            <a:ext cx="13258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A9A293"/>
                </a:solidFill>
                <a:latin typeface="微软雅黑"/>
                <a:ea typeface="微软雅黑"/>
              </a:rPr>
              <a:t>收银开单 / 批发开单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A9A293"/>
                </a:solidFill>
                <a:latin typeface="微软雅黑"/>
                <a:ea typeface="微软雅黑"/>
              </a:rPr>
              <a:t>混合支付、旧料抵扣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79592" y="2788920"/>
            <a:ext cx="228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9A227"/>
                </a:solidFill>
                <a:latin typeface="微软雅黑"/>
                <a:ea typeface="微软雅黑"/>
              </a:rPr>
              <a:t>›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71616" y="2148840"/>
            <a:ext cx="1572768" cy="173736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17920" y="228600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2578608"/>
            <a:ext cx="1280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F3EEE2"/>
                </a:solidFill>
                <a:latin typeface="微软雅黑"/>
                <a:ea typeface="微软雅黑"/>
              </a:rPr>
              <a:t>售后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7920" y="3017520"/>
            <a:ext cx="13258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A9A293"/>
                </a:solidFill>
                <a:latin typeface="微软雅黑"/>
                <a:ea typeface="微软雅黑"/>
              </a:rPr>
              <a:t>退货 / 换购 / 维修 / 回收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A9A293"/>
                </a:solidFill>
                <a:latin typeface="微软雅黑"/>
                <a:ea typeface="微软雅黑"/>
              </a:rPr>
              <a:t>售后工单闭环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44384" y="2788920"/>
            <a:ext cx="228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9A227"/>
                </a:solidFill>
                <a:latin typeface="微软雅黑"/>
                <a:ea typeface="微软雅黑"/>
              </a:rPr>
              <a:t>›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836408" y="2148840"/>
            <a:ext cx="1572768" cy="173736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982712" y="228600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82712" y="2578608"/>
            <a:ext cx="1280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F3EEE2"/>
                </a:solidFill>
                <a:latin typeface="微软雅黑"/>
                <a:ea typeface="微软雅黑"/>
              </a:rPr>
              <a:t>财务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82712" y="3017520"/>
            <a:ext cx="13258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A9A293"/>
                </a:solidFill>
                <a:latin typeface="微软雅黑"/>
                <a:ea typeface="微软雅黑"/>
              </a:rPr>
              <a:t>日结 / 月结 / 三表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A9A293"/>
                </a:solidFill>
                <a:latin typeface="微软雅黑"/>
                <a:ea typeface="微软雅黑"/>
              </a:rPr>
              <a:t>成本毛利按单快照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09176" y="2788920"/>
            <a:ext cx="228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9A227"/>
                </a:solidFill>
                <a:latin typeface="微软雅黑"/>
                <a:ea typeface="微软雅黑"/>
              </a:rPr>
              <a:t>›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601200" y="2148840"/>
            <a:ext cx="1572768" cy="173736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747504" y="228600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47504" y="2578608"/>
            <a:ext cx="1280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F3EEE2"/>
                </a:solidFill>
                <a:latin typeface="微软雅黑"/>
                <a:ea typeface="微软雅黑"/>
              </a:rPr>
              <a:t>报表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47504" y="3017520"/>
            <a:ext cx="13258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A9A293"/>
                </a:solidFill>
                <a:latin typeface="微软雅黑"/>
                <a:ea typeface="微软雅黑"/>
              </a:rPr>
              <a:t>老板日报 / 门店对比</a:t>
            </a:r>
          </a:p>
          <a:p>
            <a:pPr algn="l">
              <a:lnSpc>
                <a:spcPct val="135000"/>
              </a:lnSpc>
            </a:pPr>
            <a:r>
              <a:rPr sz="900" b="0">
                <a:solidFill>
                  <a:srgbClr val="A9A293"/>
                </a:solidFill>
                <a:latin typeface="微软雅黑"/>
                <a:ea typeface="微软雅黑"/>
              </a:rPr>
              <a:t>数字钻取到源单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77240" y="4315968"/>
            <a:ext cx="45720" cy="40233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60120" y="4315968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F3EEE2"/>
                </a:solidFill>
                <a:latin typeface="微软雅黑"/>
                <a:ea typeface="微软雅黑"/>
              </a:rPr>
              <a:t>上游 · 供应链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83280" y="4315968"/>
            <a:ext cx="7863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A9A293"/>
                </a:solidFill>
                <a:latin typeface="微软雅黑"/>
                <a:ea typeface="微软雅黑"/>
              </a:rPr>
              <a:t>供应商档案、采购入库、供应商对账、统采配货、门店结算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77240" y="4828032"/>
            <a:ext cx="45720" cy="40233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60120" y="4828032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F3EEE2"/>
                </a:solidFill>
                <a:latin typeface="微软雅黑"/>
                <a:ea typeface="微软雅黑"/>
              </a:rPr>
              <a:t>中游 · 车间与库存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383280" y="4828032"/>
            <a:ext cx="7863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A9A293"/>
                </a:solidFill>
                <a:latin typeface="微软雅黑"/>
                <a:ea typeface="微软雅黑"/>
              </a:rPr>
              <a:t>生产订单、工序流转、金料收发、车间三套库存、商品调拨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77240" y="5340096"/>
            <a:ext cx="45720" cy="40233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60120" y="5340096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F3EEE2"/>
                </a:solidFill>
                <a:latin typeface="微软雅黑"/>
                <a:ea typeface="微软雅黑"/>
              </a:rPr>
              <a:t>下游 · 门店与客户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383280" y="5340096"/>
            <a:ext cx="7863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A9A293"/>
                </a:solidFill>
                <a:latin typeface="微软雅黑"/>
                <a:ea typeface="微软雅黑"/>
              </a:rPr>
              <a:t>收银售后、会员 CRM、H5 商城、老板日报、门店对比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201400" y="626364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1000" b="0">
                <a:solidFill>
                  <a:srgbClr val="6A6A6A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7240" y="626364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E5E5E"/>
                </a:solidFill>
                <a:latin typeface="微软雅黑"/>
                <a:ea typeface="微软雅黑"/>
              </a:rPr>
              <a:t>亦笙兴旺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cene-cashier_89x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1463040"/>
            <a:ext cx="3749039" cy="4206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" y="502920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05  核心能力 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841248"/>
            <a:ext cx="67665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000" b="1">
                <a:solidFill>
                  <a:srgbClr val="FFFFFF"/>
                </a:solidFill>
                <a:latin typeface="宋体"/>
                <a:ea typeface="宋体"/>
              </a:rPr>
              <a:t>克重 × 金价 + 工费</a:t>
            </a:r>
          </a:p>
          <a:p>
            <a:pPr algn="l">
              <a:lnSpc>
                <a:spcPct val="120000"/>
              </a:lnSpc>
            </a:pPr>
            <a:r>
              <a:rPr sz="3000" b="1">
                <a:solidFill>
                  <a:srgbClr val="FFFFFF"/>
                </a:solidFill>
                <a:latin typeface="宋体"/>
                <a:ea typeface="宋体"/>
              </a:rPr>
              <a:t>一次算清，不口算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670048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E8C96B"/>
                </a:solidFill>
                <a:latin typeface="微软雅黑"/>
                <a:ea typeface="微软雅黑"/>
              </a:rPr>
              <a:t>多金价类型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971800"/>
            <a:ext cx="299923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Au999 / Au999.9 / Au750 分别维护，足金与 K 金不互相污染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23359" y="2670048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E8C96B"/>
                </a:solidFill>
                <a:latin typeface="微软雅黑"/>
                <a:ea typeface="微软雅黑"/>
              </a:rPr>
              <a:t>自动抓取 + 回退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59" y="2971800"/>
            <a:ext cx="299923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定时抓上海金交所 / 东方财富，抓不到自动回退手工价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730752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E8C96B"/>
                </a:solidFill>
                <a:latin typeface="微软雅黑"/>
                <a:ea typeface="微软雅黑"/>
              </a:rPr>
              <a:t>三价联动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032504"/>
            <a:ext cx="299923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标价、工费、换购价随金价同步重算，全店生效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59" y="3730752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E8C96B"/>
                </a:solidFill>
                <a:latin typeface="微软雅黑"/>
                <a:ea typeface="微软雅黑"/>
              </a:rPr>
              <a:t>旧料抵扣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23359" y="4032504"/>
            <a:ext cx="299923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回收价目计价、抵扣新货，回收单与销售单关联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4791456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E8C96B"/>
                </a:solidFill>
                <a:latin typeface="微软雅黑"/>
                <a:ea typeface="微软雅黑"/>
              </a:rPr>
              <a:t>工费基础库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5093208"/>
            <a:ext cx="299923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按工艺 / 镶嵌类型 / 品类预设，同类货口径一致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23359" y="4791456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E8C96B"/>
                </a:solidFill>
                <a:latin typeface="微软雅黑"/>
                <a:ea typeface="微软雅黑"/>
              </a:rPr>
              <a:t>金价预警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23359" y="5093208"/>
            <a:ext cx="299923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涨跌超阈值推送，该调价有人喊你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01400" y="626364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1000" b="0">
                <a:solidFill>
                  <a:srgbClr val="6A6A6A"/>
                </a:solidFill>
                <a:latin typeface="微软雅黑"/>
                <a:ea typeface="微软雅黑"/>
              </a:rPr>
              <a:t>07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626364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E5E5E"/>
                </a:solidFill>
                <a:latin typeface="微软雅黑"/>
                <a:ea typeface="微软雅黑"/>
              </a:rPr>
              <a:t>亦笙兴旺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9144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05  核心能力 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86384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200" b="1">
                <a:solidFill>
                  <a:srgbClr val="FFFFFF"/>
                </a:solidFill>
                <a:latin typeface="宋体"/>
                <a:ea typeface="宋体"/>
              </a:rPr>
              <a:t>双账套：车间账与门店账，一套系统对齐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572768"/>
            <a:ext cx="658368" cy="45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102412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A9A293"/>
                </a:solidFill>
                <a:latin typeface="微软雅黑"/>
                <a:ea typeface="微软雅黑"/>
              </a:rPr>
              <a:t>前店后厂最痛的不是「有没有软件」，而是「厂里的料」和「店里的货」两张皮。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084831"/>
            <a:ext cx="5029200" cy="969264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2084831"/>
            <a:ext cx="45720" cy="96926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14984" y="2194559"/>
            <a:ext cx="4480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F3EEE2"/>
                </a:solidFill>
                <a:latin typeface="微软雅黑"/>
                <a:ea typeface="微软雅黑"/>
              </a:rPr>
              <a:t>车间账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" y="2523743"/>
            <a:ext cx="4526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金料入库 / 出库 / 提纯、损耗与余料、工序在制、工费归集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3145535"/>
            <a:ext cx="5029200" cy="969264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77240" y="3145535"/>
            <a:ext cx="45720" cy="96926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14984" y="3255263"/>
            <a:ext cx="4480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F3EEE2"/>
                </a:solidFill>
                <a:latin typeface="微软雅黑"/>
                <a:ea typeface="微软雅黑"/>
              </a:rPr>
              <a:t>生产链路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4984" y="3584447"/>
            <a:ext cx="4526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生产订单 → 13 道工序扫码 → 成品组装 → 调入展厅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4206239"/>
            <a:ext cx="5029200" cy="969264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77240" y="4206239"/>
            <a:ext cx="45720" cy="96926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14984" y="4315967"/>
            <a:ext cx="4480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F3EEE2"/>
                </a:solidFill>
                <a:latin typeface="微软雅黑"/>
                <a:ea typeface="微软雅黑"/>
              </a:rPr>
              <a:t>成本口径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14984" y="4645151"/>
            <a:ext cx="4526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原料 + 工费 + 损耗 = 成品成本，完工即入成品库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09360" y="2084831"/>
            <a:ext cx="5029200" cy="969264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309360" y="2084831"/>
            <a:ext cx="45720" cy="969264"/>
          </a:xfrm>
          <a:prstGeom prst="rect">
            <a:avLst/>
          </a:prstGeom>
          <a:solidFill>
            <a:srgbClr val="2EB8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47104" y="2194559"/>
            <a:ext cx="4480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F3EEE2"/>
                </a:solidFill>
                <a:latin typeface="微软雅黑"/>
                <a:ea typeface="微软雅黑"/>
              </a:rPr>
              <a:t>门店账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47104" y="2523743"/>
            <a:ext cx="4526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成品入库、调拨上柜、收银开单、退货换购、旧料回收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09360" y="3145535"/>
            <a:ext cx="5029200" cy="969264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309360" y="3145535"/>
            <a:ext cx="45720" cy="969264"/>
          </a:xfrm>
          <a:prstGeom prst="rect">
            <a:avLst/>
          </a:prstGeom>
          <a:solidFill>
            <a:srgbClr val="2EB8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47104" y="3255263"/>
            <a:ext cx="4480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F3EEE2"/>
                </a:solidFill>
                <a:latin typeface="微软雅黑"/>
                <a:ea typeface="微软雅黑"/>
              </a:rPr>
              <a:t>销售链路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47104" y="3584447"/>
            <a:ext cx="4526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扫码开单 → 混合支付 → 打单 → 日结交班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09360" y="4206239"/>
            <a:ext cx="5029200" cy="969264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309360" y="4206239"/>
            <a:ext cx="45720" cy="969264"/>
          </a:xfrm>
          <a:prstGeom prst="rect">
            <a:avLst/>
          </a:prstGeom>
          <a:solidFill>
            <a:srgbClr val="2EB8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47104" y="4315967"/>
            <a:ext cx="4480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F3EEE2"/>
                </a:solidFill>
                <a:latin typeface="微软雅黑"/>
                <a:ea typeface="微软雅黑"/>
              </a:rPr>
              <a:t>毛利口径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47104" y="4645151"/>
            <a:ext cx="4526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售价 − 批次成本 − 工费，单据成本快照不随金价改写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806440" y="2377440"/>
            <a:ext cx="502920" cy="265176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742432" y="3429000"/>
            <a:ext cx="640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2200" b="0">
                <a:solidFill>
                  <a:srgbClr val="C9A227"/>
                </a:solidFill>
                <a:latin typeface="微软雅黑"/>
                <a:ea typeface="微软雅黑"/>
              </a:rPr>
              <a:t>↔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7240" y="557784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E8C96B"/>
                </a:solidFill>
                <a:latin typeface="微软雅黑"/>
                <a:ea typeface="微软雅黑"/>
              </a:rPr>
              <a:t>同一批货，两边口径一致；月底不再手工拼两张表。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01400" y="626364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1000" b="0">
                <a:solidFill>
                  <a:srgbClr val="6A6A6A"/>
                </a:solidFill>
                <a:latin typeface="微软雅黑"/>
                <a:ea typeface="微软雅黑"/>
              </a:rPr>
              <a:t>08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7240" y="626364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E5E5E"/>
                </a:solidFill>
                <a:latin typeface="微软雅黑"/>
                <a:ea typeface="微软雅黑"/>
              </a:rPr>
              <a:t>亦笙兴旺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9144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05  核心能力 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86384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200" b="1">
                <a:solidFill>
                  <a:srgbClr val="FFFFFF"/>
                </a:solidFill>
                <a:latin typeface="宋体"/>
                <a:ea typeface="宋体"/>
              </a:rPr>
              <a:t>四套库存视角 + 每次变动都有流水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572768"/>
            <a:ext cx="658368" cy="45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102412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A9A293"/>
                </a:solidFill>
                <a:latin typeface="微软雅黑"/>
                <a:ea typeface="微软雅黑"/>
              </a:rPr>
              <a:t>老板看货值、店长看柜台、库管看仓库、厂长看车间——同一批货，四种看法，一本账。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011680"/>
            <a:ext cx="2578608" cy="1572768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96696" y="2176272"/>
            <a:ext cx="2194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F3EEE2"/>
                </a:solidFill>
                <a:latin typeface="微软雅黑"/>
                <a:ea typeface="微软雅黑"/>
              </a:rPr>
              <a:t>门店视角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6696" y="2560320"/>
            <a:ext cx="21945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本店在库、在柜、在途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按品类与材质汇总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66160" y="2011680"/>
            <a:ext cx="2578608" cy="1572768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85616" y="2176272"/>
            <a:ext cx="2194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F3EEE2"/>
                </a:solidFill>
                <a:latin typeface="微软雅黑"/>
                <a:ea typeface="微软雅黑"/>
              </a:rPr>
              <a:t>柜台视角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85616" y="2560320"/>
            <a:ext cx="21945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柜内货品与陈列位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交接班可对柜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55079" y="2011680"/>
            <a:ext cx="2578608" cy="1572768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74535" y="2176272"/>
            <a:ext cx="2194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F3EEE2"/>
                </a:solidFill>
                <a:latin typeface="微软雅黑"/>
                <a:ea typeface="微软雅黑"/>
              </a:rPr>
              <a:t>财务视角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4535" y="2560320"/>
            <a:ext cx="21945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按成本与市值双口径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黄金 / 银货 / 镶嵌分账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143999" y="2011680"/>
            <a:ext cx="2578608" cy="1572768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63455" y="2176272"/>
            <a:ext cx="2194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F3EEE2"/>
                </a:solidFill>
                <a:latin typeface="微软雅黑"/>
                <a:ea typeface="微软雅黑"/>
              </a:rPr>
              <a:t>车间视角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63455" y="2560320"/>
            <a:ext cx="21945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在制、待入库、余料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按工序与批次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3822191"/>
            <a:ext cx="182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C9A227"/>
                </a:solidFill>
                <a:latin typeface="微软雅黑"/>
                <a:ea typeface="微软雅黑"/>
              </a:rPr>
              <a:t>·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" y="3822191"/>
            <a:ext cx="1463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F3EEE2"/>
                </a:solidFill>
                <a:latin typeface="微软雅黑"/>
                <a:ea typeface="微软雅黑"/>
              </a:rPr>
              <a:t>单据齐全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14600" y="3822191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A9A293"/>
                </a:solidFill>
                <a:latin typeface="微软雅黑"/>
                <a:ea typeface="微软雅黑"/>
              </a:rPr>
              <a:t>入库 / 出库 / 调拨 / 盘点 / 补货 / 拆卸，全部走单，可打印可追溯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279391"/>
            <a:ext cx="182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C9A227"/>
                </a:solidFill>
                <a:latin typeface="微软雅黑"/>
                <a:ea typeface="微软雅黑"/>
              </a:rPr>
              <a:t>·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" y="4279391"/>
            <a:ext cx="1463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F3EEE2"/>
                </a:solidFill>
                <a:latin typeface="微软雅黑"/>
                <a:ea typeface="微软雅黑"/>
              </a:rPr>
              <a:t>账实对平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14600" y="4279391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A9A293"/>
                </a:solidFill>
                <a:latin typeface="微软雅黑"/>
                <a:ea typeface="微软雅黑"/>
              </a:rPr>
              <a:t>看板对账一键比对四套视角，差异直接指到具体单据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4736591"/>
            <a:ext cx="182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C9A227"/>
                </a:solidFill>
                <a:latin typeface="微软雅黑"/>
                <a:ea typeface="微软雅黑"/>
              </a:rPr>
              <a:t>·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" y="4736591"/>
            <a:ext cx="1463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F3EEE2"/>
                </a:solidFill>
                <a:latin typeface="微软雅黑"/>
                <a:ea typeface="微软雅黑"/>
              </a:rPr>
              <a:t>跨店调拨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14600" y="4736591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A9A293"/>
                </a:solidFill>
                <a:latin typeface="微软雅黑"/>
                <a:ea typeface="微软雅黑"/>
              </a:rPr>
              <a:t>门店 ↔ 柜台 ↔ 车间，调出调入双留痕；W 线支持差异签收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" y="5193791"/>
            <a:ext cx="182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C9A227"/>
                </a:solidFill>
                <a:latin typeface="微软雅黑"/>
                <a:ea typeface="微软雅黑"/>
              </a:rPr>
              <a:t>·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" y="5193791"/>
            <a:ext cx="1463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F3EEE2"/>
                </a:solidFill>
                <a:latin typeface="微软雅黑"/>
                <a:ea typeface="微软雅黑"/>
              </a:rPr>
              <a:t>预警与补货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14600" y="5193791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A9A293"/>
                </a:solidFill>
                <a:latin typeface="微软雅黑"/>
                <a:ea typeface="微软雅黑"/>
              </a:rPr>
              <a:t>低库存 / 滞销 / 超储三类预警，智能补货给出可售天数建议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201400" y="626364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1000" b="0">
                <a:solidFill>
                  <a:srgbClr val="6A6A6A"/>
                </a:solidFill>
                <a:latin typeface="微软雅黑"/>
                <a:ea typeface="微软雅黑"/>
              </a:rPr>
              <a:t>09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7240" y="626364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E5E5E"/>
                </a:solidFill>
                <a:latin typeface="微软雅黑"/>
                <a:ea typeface="微软雅黑"/>
              </a:rPr>
              <a:t>亦笙兴旺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cene-shuibei_87x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417320"/>
            <a:ext cx="3794760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" y="502920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05  核心能力 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841248"/>
            <a:ext cx="667512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900" b="1">
                <a:solidFill>
                  <a:srgbClr val="FFFFFF"/>
                </a:solidFill>
                <a:latin typeface="宋体"/>
                <a:ea typeface="宋体"/>
              </a:rPr>
              <a:t>批次毛利 + 应收账龄</a:t>
            </a:r>
          </a:p>
          <a:p>
            <a:pPr algn="l">
              <a:lnSpc>
                <a:spcPct val="120000"/>
              </a:lnSpc>
            </a:pPr>
            <a:r>
              <a:rPr sz="2900" b="1">
                <a:solidFill>
                  <a:srgbClr val="FFFFFF"/>
                </a:solidFill>
                <a:latin typeface="宋体"/>
                <a:ea typeface="宋体"/>
              </a:rPr>
              <a:t>卖一件就知道赚多少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670048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E8C96B"/>
                </a:solidFill>
                <a:latin typeface="微软雅黑"/>
                <a:ea typeface="微软雅黑"/>
              </a:rPr>
              <a:t>批次成本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971800"/>
            <a:ext cx="2999232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每批进价不同，销售时按批次核算，不用平均价糊弄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23359" y="2670048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E8C96B"/>
                </a:solidFill>
                <a:latin typeface="微软雅黑"/>
                <a:ea typeface="微软雅黑"/>
              </a:rPr>
              <a:t>客户价格组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59" y="2971800"/>
            <a:ext cx="2999232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按客户分级报价，老客户与散客不同价，开单不怕报错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730752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E8C96B"/>
                </a:solidFill>
                <a:latin typeface="微软雅黑"/>
                <a:ea typeface="微软雅黑"/>
              </a:rPr>
              <a:t>应收账龄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032504"/>
            <a:ext cx="2999232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0-30 / 31-60 / 61-90 / 90+ 分段，谁欠钱欠多久一目了然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59" y="3730752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E8C96B"/>
                </a:solidFill>
                <a:latin typeface="微软雅黑"/>
                <a:ea typeface="微软雅黑"/>
              </a:rPr>
              <a:t>收款核销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23359" y="4032504"/>
            <a:ext cx="2999232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按单核销、部分收款、抹零处理，回款能对上单据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4791456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E8C96B"/>
                </a:solidFill>
                <a:latin typeface="微软雅黑"/>
                <a:ea typeface="微软雅黑"/>
              </a:rPr>
              <a:t>账期授信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5093208"/>
            <a:ext cx="2999232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按客户设额度，超额走审批，赊账风险收得住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23359" y="4791456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E8C96B"/>
                </a:solidFill>
                <a:latin typeface="微软雅黑"/>
                <a:ea typeface="微软雅黑"/>
              </a:rPr>
              <a:t>审批链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23359" y="5093208"/>
            <a:ext cx="2999232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超限放行、特价申请留痕，老板不在也能按规则走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01400" y="626364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1000" b="0">
                <a:solidFill>
                  <a:srgbClr val="6A6A6A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626364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E5E5E"/>
                </a:solidFill>
                <a:latin typeface="微软雅黑"/>
                <a:ea typeface="微软雅黑"/>
              </a:rPr>
              <a:t>亦笙兴旺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9144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05  核心能力 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86384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200" b="1">
                <a:solidFill>
                  <a:srgbClr val="FFFFFF"/>
                </a:solidFill>
                <a:latin typeface="宋体"/>
                <a:ea typeface="宋体"/>
              </a:rPr>
              <a:t>会员 360° 与 B2B CRM：把回头客做成流程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572768"/>
            <a:ext cx="658368" cy="45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102412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A9A293"/>
                </a:solidFill>
                <a:latin typeface="微软雅黑"/>
                <a:ea typeface="微软雅黑"/>
              </a:rPr>
              <a:t>零售侧靠触达与关怀，批发侧靠档案与回款；两套逻辑，一个后台管。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011680"/>
            <a:ext cx="5074920" cy="320040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2194560"/>
            <a:ext cx="4389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E8C96B"/>
                </a:solidFill>
                <a:latin typeface="宋体"/>
                <a:ea typeface="宋体"/>
              </a:rPr>
              <a:t>零售会员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688336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C9A227"/>
                </a:solidFill>
                <a:latin typeface="微软雅黑"/>
                <a:ea typeface="微软雅黑"/>
              </a:rPr>
              <a:t>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4168" y="2688336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F3EEE2"/>
                </a:solidFill>
                <a:latin typeface="微软雅黑"/>
                <a:ea typeface="微软雅黑"/>
              </a:rPr>
              <a:t>会员档案 + 消费时间线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3127248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C9A227"/>
                </a:solidFill>
                <a:latin typeface="微软雅黑"/>
                <a:ea typeface="微软雅黑"/>
              </a:rPr>
              <a:t>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44168" y="3127248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F3EEE2"/>
                </a:solidFill>
                <a:latin typeface="微软雅黑"/>
                <a:ea typeface="微软雅黑"/>
              </a:rPr>
              <a:t>等级 / 标签 / RFM 分层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3566160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C9A227"/>
                </a:solidFill>
                <a:latin typeface="微软雅黑"/>
                <a:ea typeface="微软雅黑"/>
              </a:rP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3566160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F3EEE2"/>
                </a:solidFill>
                <a:latin typeface="微软雅黑"/>
                <a:ea typeface="微软雅黑"/>
              </a:rPr>
              <a:t>积分规则与流水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4005072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C9A227"/>
                </a:solidFill>
                <a:latin typeface="微软雅黑"/>
                <a:ea typeface="微软雅黑"/>
              </a:rPr>
              <a:t>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44168" y="4005072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F3EEE2"/>
                </a:solidFill>
                <a:latin typeface="微软雅黑"/>
                <a:ea typeface="微软雅黑"/>
              </a:rPr>
              <a:t>生日、沉默唤醒、复购自动化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" y="4443984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C9A227"/>
                </a:solidFill>
                <a:latin typeface="微软雅黑"/>
                <a:ea typeface="微软雅黑"/>
              </a:rPr>
              <a:t>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44168" y="4443984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F3EEE2"/>
                </a:solidFill>
                <a:latin typeface="微软雅黑"/>
                <a:ea typeface="微软雅黑"/>
              </a:rPr>
              <a:t>预约到店与取件提醒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63640" y="2011680"/>
            <a:ext cx="5074920" cy="320040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60" y="2194560"/>
            <a:ext cx="4389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E8C96B"/>
                </a:solidFill>
                <a:latin typeface="宋体"/>
                <a:ea typeface="宋体"/>
              </a:rPr>
              <a:t>批发 CRM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60" y="2688336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C9A227"/>
                </a:solidFill>
                <a:latin typeface="微软雅黑"/>
                <a:ea typeface="微软雅黑"/>
              </a:rPr>
              <a:t>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30568" y="2688336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F3EEE2"/>
                </a:solidFill>
                <a:latin typeface="微软雅黑"/>
                <a:ea typeface="微软雅黑"/>
              </a:rPr>
              <a:t>客户档案 / 联系人 / 合作历史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7960" y="3127248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C9A227"/>
                </a:solidFill>
                <a:latin typeface="微软雅黑"/>
                <a:ea typeface="微软雅黑"/>
              </a:rPr>
              <a:t>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30568" y="3127248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F3EEE2"/>
                </a:solidFill>
                <a:latin typeface="微软雅黑"/>
                <a:ea typeface="微软雅黑"/>
              </a:rPr>
              <a:t>公海池：分配、回收、再分配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37960" y="3566160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C9A227"/>
                </a:solidFill>
                <a:latin typeface="微软雅黑"/>
                <a:ea typeface="微软雅黑"/>
              </a:rPr>
              <a:t>—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30568" y="3566160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F3EEE2"/>
                </a:solidFill>
                <a:latin typeface="微软雅黑"/>
                <a:ea typeface="微软雅黑"/>
              </a:rPr>
              <a:t>商机管道与拜访打卡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37960" y="4005072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C9A227"/>
                </a:solidFill>
                <a:latin typeface="微软雅黑"/>
                <a:ea typeface="微软雅黑"/>
              </a:rPr>
              <a:t>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30568" y="4005072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F3EEE2"/>
                </a:solidFill>
                <a:latin typeface="微软雅黑"/>
                <a:ea typeface="微软雅黑"/>
              </a:rPr>
              <a:t>合同、回款计划与到期提醒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37960" y="4443984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C9A227"/>
                </a:solidFill>
                <a:latin typeface="微软雅黑"/>
                <a:ea typeface="微软雅黑"/>
              </a:rPr>
              <a:t>—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30568" y="4443984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F3EEE2"/>
                </a:solidFill>
                <a:latin typeface="微软雅黑"/>
                <a:ea typeface="微软雅黑"/>
              </a:rPr>
              <a:t>客户评分与经营目标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7240" y="548640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>
                <a:solidFill>
                  <a:srgbClr val="A9A293"/>
                </a:solidFill>
                <a:latin typeface="微软雅黑"/>
                <a:ea typeface="微软雅黑"/>
              </a:rPr>
              <a:t>短信 + 企微 + H5 三端触达，发送日志可查；演示环境写日志、生产环境真发送。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201400" y="626364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1000" b="0">
                <a:solidFill>
                  <a:srgbClr val="6A6A6A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7240" y="626364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E5E5E"/>
                </a:solidFill>
                <a:latin typeface="微软雅黑"/>
                <a:ea typeface="微软雅黑"/>
              </a:rPr>
              <a:t>亦笙兴旺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9144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05  核心能力 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86384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200" b="1">
                <a:solidFill>
                  <a:srgbClr val="FFFFFF"/>
                </a:solidFill>
                <a:latin typeface="宋体"/>
                <a:ea typeface="宋体"/>
              </a:rPr>
              <a:t>财务不是月底补的账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572768"/>
            <a:ext cx="658368" cy="45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102412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A9A293"/>
                </a:solidFill>
                <a:latin typeface="微软雅黑"/>
                <a:ea typeface="微软雅黑"/>
              </a:rPr>
              <a:t>日结当天清、月结按门店与材质汇总、三表随时能出；每张单据都留当时的成本快照。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011680"/>
            <a:ext cx="3337560" cy="1572768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2011680"/>
            <a:ext cx="45720" cy="157276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14984" y="2212848"/>
            <a:ext cx="292608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F3EEE2"/>
                </a:solidFill>
                <a:latin typeface="微软雅黑"/>
                <a:ea typeface="微软雅黑"/>
              </a:rPr>
              <a:t>日结 / 月结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" y="2670048"/>
            <a:ext cx="2926080" cy="7498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A9A293"/>
                </a:solidFill>
                <a:latin typeface="微软雅黑"/>
                <a:ea typeface="微软雅黑"/>
              </a:rPr>
              <a:t>每日收入支出对平，月度按门店、材质、品类汇总，不再熬夜拼表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9120" y="2011680"/>
            <a:ext cx="3337560" cy="1572768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9120" y="2011680"/>
            <a:ext cx="45720" cy="157276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6864" y="2212848"/>
            <a:ext cx="292608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F3EEE2"/>
                </a:solidFill>
                <a:latin typeface="微软雅黑"/>
                <a:ea typeface="微软雅黑"/>
              </a:rPr>
              <a:t>成本毛利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6864" y="2670048"/>
            <a:ext cx="2926080" cy="7498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A9A293"/>
                </a:solidFill>
                <a:latin typeface="微软雅黑"/>
                <a:ea typeface="微软雅黑"/>
              </a:rPr>
              <a:t>按单据成本快照核算，金价再变也不改写历史毛利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01000" y="2011680"/>
            <a:ext cx="3337560" cy="1572768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01000" y="2011680"/>
            <a:ext cx="45720" cy="157276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38744" y="2212848"/>
            <a:ext cx="292608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F3EEE2"/>
                </a:solidFill>
                <a:latin typeface="微软雅黑"/>
                <a:ea typeface="微软雅黑"/>
              </a:rPr>
              <a:t>票点含税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38744" y="2670048"/>
            <a:ext cx="2926080" cy="7498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A9A293"/>
                </a:solidFill>
                <a:latin typeface="微软雅黑"/>
                <a:ea typeface="微软雅黑"/>
              </a:rPr>
              <a:t>含税 / 不含税换算与票点处理，开票口径统一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7240" y="3794760"/>
            <a:ext cx="3337560" cy="1572768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77240" y="3794760"/>
            <a:ext cx="45720" cy="157276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14984" y="3995928"/>
            <a:ext cx="292608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F3EEE2"/>
                </a:solidFill>
                <a:latin typeface="微软雅黑"/>
                <a:ea typeface="微软雅黑"/>
              </a:rPr>
              <a:t>收支利三表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14984" y="4453128"/>
            <a:ext cx="2926080" cy="7498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A9A293"/>
                </a:solidFill>
                <a:latin typeface="微软雅黑"/>
                <a:ea typeface="微软雅黑"/>
              </a:rPr>
              <a:t>收入、成本、利润三张表按维度出，老板要的随时有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389120" y="3794760"/>
            <a:ext cx="3337560" cy="1572768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389120" y="3794760"/>
            <a:ext cx="45720" cy="157276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626864" y="3995928"/>
            <a:ext cx="292608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F3EEE2"/>
                </a:solidFill>
                <a:latin typeface="微软雅黑"/>
                <a:ea typeface="微软雅黑"/>
              </a:rPr>
              <a:t>期初建账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26864" y="4453128"/>
            <a:ext cx="2926080" cy="7498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A9A293"/>
                </a:solidFill>
                <a:latin typeface="微软雅黑"/>
                <a:ea typeface="微软雅黑"/>
              </a:rPr>
              <a:t>商品、金料、往来余额一次性建账并生效，换系统第一天账就是平的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01000" y="3794760"/>
            <a:ext cx="3337560" cy="1572768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001000" y="3794760"/>
            <a:ext cx="45720" cy="157276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238744" y="3995928"/>
            <a:ext cx="292608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F3EEE2"/>
                </a:solidFill>
                <a:latin typeface="微软雅黑"/>
                <a:ea typeface="微软雅黑"/>
              </a:rPr>
              <a:t>单据快照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38744" y="4453128"/>
            <a:ext cx="2926080" cy="7498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A9A293"/>
                </a:solidFill>
                <a:latin typeface="微软雅黑"/>
                <a:ea typeface="微软雅黑"/>
              </a:rPr>
              <a:t>每张单据保存当时金价与成本，审计可回溯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7240" y="562356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E8C96B"/>
                </a:solidFill>
                <a:latin typeface="微软雅黑"/>
                <a:ea typeface="微软雅黑"/>
              </a:rPr>
              <a:t>财务口径与业务口径同源：库存看板、销售明细、毛利报表对得上同一张单据。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201400" y="626364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1000" b="0">
                <a:solidFill>
                  <a:srgbClr val="6A6A6A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7240" y="626364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E5E5E"/>
                </a:solidFill>
                <a:latin typeface="微软雅黑"/>
                <a:ea typeface="微软雅黑"/>
              </a:rPr>
              <a:t>亦笙兴旺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cene-boss_105x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1417320"/>
            <a:ext cx="4572000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" y="502920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05  核心能力 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841248"/>
            <a:ext cx="58521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100" b="1">
                <a:solidFill>
                  <a:srgbClr val="FFFFFF"/>
                </a:solidFill>
                <a:latin typeface="宋体"/>
                <a:ea typeface="宋体"/>
              </a:rPr>
              <a:t>老板日报：</a:t>
            </a:r>
          </a:p>
          <a:p>
            <a:pPr algn="l">
              <a:lnSpc>
                <a:spcPct val="120000"/>
              </a:lnSpc>
            </a:pPr>
            <a:r>
              <a:rPr sz="3100" b="1">
                <a:solidFill>
                  <a:srgbClr val="FFFFFF"/>
                </a:solidFill>
                <a:latin typeface="宋体"/>
                <a:ea typeface="宋体"/>
              </a:rPr>
              <a:t>30 秒看懂今天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2697480"/>
            <a:ext cx="2788920" cy="86868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807208"/>
            <a:ext cx="23774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E8C96B"/>
                </a:solidFill>
                <a:latin typeface="微软雅黑"/>
                <a:ea typeface="微软雅黑"/>
              </a:rPr>
              <a:t>今日销售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3154680"/>
            <a:ext cx="2468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含退货冲红后口径</a:t>
            </a:r>
          </a:p>
        </p:txBody>
      </p:sp>
      <p:sp>
        <p:nvSpPr>
          <p:cNvPr id="9" name="Rectangle 8"/>
          <p:cNvSpPr/>
          <p:nvPr/>
        </p:nvSpPr>
        <p:spPr>
          <a:xfrm>
            <a:off x="3794759" y="2697480"/>
            <a:ext cx="2788920" cy="86868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977639" y="2807208"/>
            <a:ext cx="23774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E8C96B"/>
                </a:solidFill>
                <a:latin typeface="微软雅黑"/>
                <a:ea typeface="微软雅黑"/>
              </a:rPr>
              <a:t>库存市值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77639" y="3154680"/>
            <a:ext cx="2468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按当日金价估值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2697481"/>
            <a:ext cx="2788920" cy="86868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20" y="2807209"/>
            <a:ext cx="23774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E8C96B"/>
                </a:solidFill>
                <a:latin typeface="微软雅黑"/>
                <a:ea typeface="微软雅黑"/>
              </a:rPr>
              <a:t>本月盈亏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154681"/>
            <a:ext cx="2468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收入 − 成本 − 费用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794759" y="2697481"/>
            <a:ext cx="2788920" cy="86868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77639" y="2807209"/>
            <a:ext cx="23774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E8C96B"/>
                </a:solidFill>
                <a:latin typeface="微软雅黑"/>
                <a:ea typeface="微软雅黑"/>
              </a:rPr>
              <a:t>门店排行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77639" y="3154681"/>
            <a:ext cx="2468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多店同口径对比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5074920"/>
            <a:ext cx="5852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F3EEE2"/>
                </a:solidFill>
                <a:latin typeface="微软雅黑"/>
                <a:ea typeface="微软雅黑"/>
              </a:rPr>
              <a:t>微信推送 + H5 打开，不用装 App、不用回办公室。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01400" y="626364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1000" b="0">
                <a:solidFill>
                  <a:srgbClr val="6A6A6A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626364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E5E5E"/>
                </a:solidFill>
                <a:latin typeface="微软雅黑"/>
                <a:ea typeface="微软雅黑"/>
              </a:rPr>
              <a:t>亦笙兴旺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9144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06  新版本亮点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86384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200" b="1">
                <a:solidFill>
                  <a:srgbClr val="FFFFFF"/>
                </a:solidFill>
                <a:latin typeface="宋体"/>
                <a:ea typeface="宋体"/>
              </a:rPr>
              <a:t>最近这几个版本，补的都是「钱守得住」的环节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572768"/>
            <a:ext cx="658368" cy="45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102412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A9A293"/>
                </a:solidFill>
                <a:latin typeface="微软雅黑"/>
                <a:ea typeface="微软雅黑"/>
              </a:rPr>
              <a:t>不是加菜单，是把闭环补上：期初建账、批发账龄、来料加工、总部管控、统采配货、定金锁价、定时巡检。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993392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0160" y="1965960"/>
            <a:ext cx="42062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F3EEE2"/>
                </a:solidFill>
                <a:latin typeface="微软雅黑"/>
                <a:ea typeface="微软雅黑"/>
              </a:rPr>
              <a:t>期初建账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2286000"/>
            <a:ext cx="45262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商品 / 金料 / 往来余额一次性建账，生效后可作废重来，换系统第一天账就平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0" y="1993392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20840" y="1965960"/>
            <a:ext cx="42062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F3EEE2"/>
                </a:solidFill>
                <a:latin typeface="微软雅黑"/>
                <a:ea typeface="微软雅黑"/>
              </a:rPr>
              <a:t>批发单据链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20840" y="2286000"/>
            <a:ext cx="45262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批发开单 → 应收账龄 → 收款核销 → 审批链，钱从出货到回款全程有账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3054096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3026664"/>
            <a:ext cx="42062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F3EEE2"/>
                </a:solidFill>
                <a:latin typeface="微软雅黑"/>
                <a:ea typeface="微软雅黑"/>
              </a:rPr>
              <a:t>回收与来料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3346704"/>
            <a:ext cx="45262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旧料回收、以旧换新、客户来料加工，旧金不再凭空蒸发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0" y="3054096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20840" y="3026664"/>
            <a:ext cx="42062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F3EEE2"/>
                </a:solidFill>
                <a:latin typeface="微软雅黑"/>
                <a:ea typeface="微软雅黑"/>
              </a:rPr>
              <a:t>总部管控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20840" y="3346704"/>
            <a:ext cx="45262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差异签收、在途差异看板、价格策略下发，连锁管得住门店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4114800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80160" y="4087368"/>
            <a:ext cx="42062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F3EEE2"/>
                </a:solidFill>
                <a:latin typeface="微软雅黑"/>
                <a:ea typeface="微软雅黑"/>
              </a:rPr>
              <a:t>统采配货 + 门店结算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80160" y="4407408"/>
            <a:ext cx="45262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总部集采、按店配货、结算单自动生成，加盟往来不再靠 Excel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0" y="4114800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20840" y="4087368"/>
            <a:ext cx="42062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F3EEE2"/>
                </a:solidFill>
                <a:latin typeface="微软雅黑"/>
                <a:ea typeface="微软雅黑"/>
              </a:rPr>
              <a:t>定金锁价 + 储值套餐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20840" y="4407408"/>
            <a:ext cx="45262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成交前锁住金价、锁住客户，预收款有台账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5175504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80160" y="5148072"/>
            <a:ext cx="42062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F3EEE2"/>
                </a:solidFill>
                <a:latin typeface="微软雅黑"/>
                <a:ea typeface="微软雅黑"/>
              </a:rPr>
              <a:t>定时任务与巡检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80160" y="5468112"/>
            <a:ext cx="45262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计划任务落表，巡检 / 日报自动跑，失败自己喊人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17920" y="5175504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20840" y="5148072"/>
            <a:ext cx="42062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F3EEE2"/>
                </a:solidFill>
                <a:latin typeface="微软雅黑"/>
                <a:ea typeface="微软雅黑"/>
              </a:rPr>
              <a:t>成本快照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20840" y="5468112"/>
            <a:ext cx="45262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单据落成本、落金价，历史毛利不被今天的金价改写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201400" y="626364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1000" b="0">
                <a:solidFill>
                  <a:srgbClr val="6A6A6A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7240" y="626364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E5E5E"/>
                </a:solidFill>
                <a:latin typeface="微软雅黑"/>
                <a:ea typeface="微软雅黑"/>
              </a:rPr>
              <a:t>亦笙兴旺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9144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06  新版本亮点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86384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200" b="1">
                <a:solidFill>
                  <a:srgbClr val="FFFFFF"/>
                </a:solidFill>
                <a:latin typeface="宋体"/>
                <a:ea typeface="宋体"/>
              </a:rPr>
              <a:t>AI 不是概念：六个能力已上线，Demo 可试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572768"/>
            <a:ext cx="658368" cy="45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102412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A9A293"/>
                </a:solidFill>
                <a:latin typeface="微软雅黑"/>
                <a:ea typeface="微软雅黑"/>
              </a:rPr>
              <a:t>AI 在这套系统里只做一件事——把重复劳动接过去，让人做判断。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011680"/>
            <a:ext cx="5120640" cy="105156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96696" y="2121408"/>
            <a:ext cx="42062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E8C96B"/>
                </a:solidFill>
                <a:latin typeface="微软雅黑"/>
                <a:ea typeface="微软雅黑"/>
              </a:rPr>
              <a:t>AI 发票 OCR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6696" y="2450592"/>
            <a:ext cx="46634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拍供应商送货单，自动识别款号 / 克重 / 工费 / 批次，确认后生成入库单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0" y="2011680"/>
            <a:ext cx="5120640" cy="105156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37376" y="2121408"/>
            <a:ext cx="42062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E8C96B"/>
                </a:solidFill>
                <a:latin typeface="微软雅黑"/>
                <a:ea typeface="微软雅黑"/>
              </a:rPr>
              <a:t>AI 会员画像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7376" y="2450592"/>
            <a:ext cx="46634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RFM 分层、偏好品类、复购预测，推荐有依据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246120"/>
            <a:ext cx="5120640" cy="105156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6696" y="3355848"/>
            <a:ext cx="42062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E8C96B"/>
                </a:solidFill>
                <a:latin typeface="微软雅黑"/>
                <a:ea typeface="微软雅黑"/>
              </a:rPr>
              <a:t>AI 短信自动化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6696" y="3685032"/>
            <a:ext cx="46634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生日、沉默、里程碑场景按规则触发，发送日志可追溯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7920" y="3246120"/>
            <a:ext cx="5120640" cy="105156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37376" y="3355848"/>
            <a:ext cx="42062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E8C96B"/>
                </a:solidFill>
                <a:latin typeface="微软雅黑"/>
                <a:ea typeface="微软雅黑"/>
              </a:rPr>
              <a:t>AI 智能补货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7376" y="3685032"/>
            <a:ext cx="46634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近 90 天动销 + 可售天数 + 金价联动，给出补货与促销建议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7240" y="4480560"/>
            <a:ext cx="5120640" cy="105156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96696" y="4590288"/>
            <a:ext cx="42062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E8C96B"/>
                </a:solidFill>
                <a:latin typeface="微软雅黑"/>
                <a:ea typeface="微软雅黑"/>
              </a:rPr>
              <a:t>AI 库存预测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6696" y="4919472"/>
            <a:ext cx="46634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畅销 / 滞销 / 健康三色预警，多店可对比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17920" y="4480560"/>
            <a:ext cx="5120640" cy="105156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7376" y="4590288"/>
            <a:ext cx="42062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E8C96B"/>
                </a:solidFill>
                <a:latin typeface="微软雅黑"/>
                <a:ea typeface="微软雅黑"/>
              </a:rPr>
              <a:t>H5 在线商城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7376" y="4919472"/>
            <a:ext cx="46634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A9A293"/>
                </a:solidFill>
                <a:latin typeface="微软雅黑"/>
                <a:ea typeface="微软雅黑"/>
              </a:rPr>
              <a:t>库存同步、免登录浏览、预约到店、微信支付演示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01400" y="626364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1000" b="0">
                <a:solidFill>
                  <a:srgbClr val="6A6A6A"/>
                </a:solidFill>
                <a:latin typeface="微软雅黑"/>
                <a:ea typeface="微软雅黑"/>
              </a:rPr>
              <a:t>15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" y="626364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E5E5E"/>
                </a:solidFill>
                <a:latin typeface="微软雅黑"/>
                <a:ea typeface="微软雅黑"/>
              </a:rPr>
              <a:t>亦笙兴旺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9144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07  实施与服务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86384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200" b="1">
                <a:solidFill>
                  <a:srgbClr val="FFFFFF"/>
                </a:solidFill>
                <a:latin typeface="宋体"/>
                <a:ea typeface="宋体"/>
              </a:rPr>
              <a:t>五步上线：先诊断，再建账，试跑通过才切换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572768"/>
            <a:ext cx="658368" cy="45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102412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A9A293"/>
                </a:solidFill>
                <a:latin typeface="微软雅黑"/>
                <a:ea typeface="微软雅黑"/>
              </a:rPr>
              <a:t>小微企业最怕「上线三个月还在补账」；我们把建账与试跑做成独立阶段，验收后再切换。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057400"/>
            <a:ext cx="1965960" cy="251460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2212848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487168"/>
            <a:ext cx="16459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F3EEE2"/>
                </a:solidFill>
                <a:latin typeface="宋体"/>
                <a:ea typeface="宋体"/>
              </a:rPr>
              <a:t>诊断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852928"/>
            <a:ext cx="16459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E8C96B"/>
                </a:solidFill>
                <a:latin typeface="微软雅黑"/>
                <a:ea typeface="微软雅黑"/>
              </a:rPr>
              <a:t>1～2 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3163824"/>
            <a:ext cx="1664208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80" b="0">
                <a:solidFill>
                  <a:srgbClr val="A9A293"/>
                </a:solidFill>
                <a:latin typeface="微软雅黑"/>
                <a:ea typeface="微软雅黑"/>
              </a:rPr>
              <a:t>看店型、岗位、现有单据与账套，确认上哪条线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4224528"/>
            <a:ext cx="1664208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19" b="0">
                <a:solidFill>
                  <a:srgbClr val="8A867C"/>
                </a:solidFill>
                <a:latin typeface="微软雅黑"/>
                <a:ea typeface="微软雅黑"/>
              </a:rPr>
              <a:t>→ 选型建议书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35224" y="2057400"/>
            <a:ext cx="1965960" cy="251460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118104" y="2212848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18104" y="2487168"/>
            <a:ext cx="16459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F3EEE2"/>
                </a:solidFill>
                <a:latin typeface="宋体"/>
                <a:ea typeface="宋体"/>
              </a:rPr>
              <a:t>建账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18104" y="2852928"/>
            <a:ext cx="16459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E8C96B"/>
                </a:solidFill>
                <a:latin typeface="微软雅黑"/>
                <a:ea typeface="微软雅黑"/>
              </a:rPr>
              <a:t>1～5 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18104" y="3163824"/>
            <a:ext cx="1664208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80" b="0">
                <a:solidFill>
                  <a:srgbClr val="A9A293"/>
                </a:solidFill>
                <a:latin typeface="微软雅黑"/>
                <a:ea typeface="微软雅黑"/>
              </a:rPr>
              <a:t>商品档案、期初库存、金料、往来余额一次性建账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18104" y="4224528"/>
            <a:ext cx="1664208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19" b="0">
                <a:solidFill>
                  <a:srgbClr val="8A867C"/>
                </a:solidFill>
                <a:latin typeface="微软雅黑"/>
                <a:ea typeface="微软雅黑"/>
              </a:rPr>
              <a:t>→ 期初建账表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93207" y="2057400"/>
            <a:ext cx="1965960" cy="251460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76087" y="2212848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76087" y="2487168"/>
            <a:ext cx="16459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F3EEE2"/>
                </a:solidFill>
                <a:latin typeface="宋体"/>
                <a:ea typeface="宋体"/>
              </a:rPr>
              <a:t>试跑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76087" y="2852928"/>
            <a:ext cx="16459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E8C96B"/>
                </a:solidFill>
                <a:latin typeface="微软雅黑"/>
                <a:ea typeface="微软雅黑"/>
              </a:rPr>
              <a:t>2～5 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76087" y="3163824"/>
            <a:ext cx="1664208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80" b="0">
                <a:solidFill>
                  <a:srgbClr val="A9A293"/>
                </a:solidFill>
                <a:latin typeface="微软雅黑"/>
                <a:ea typeface="微软雅黑"/>
              </a:rPr>
              <a:t>按真实业务跑通开单 → 入库 → 调拨 → 日结 → 报表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76087" y="4224528"/>
            <a:ext cx="1664208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19" b="0">
                <a:solidFill>
                  <a:srgbClr val="8A867C"/>
                </a:solidFill>
                <a:latin typeface="微软雅黑"/>
                <a:ea typeface="微软雅黑"/>
              </a:rPr>
              <a:t>→ 试跑问题清单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251192" y="2057400"/>
            <a:ext cx="1965960" cy="251460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34072" y="2212848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34072" y="2487168"/>
            <a:ext cx="16459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F3EEE2"/>
                </a:solidFill>
                <a:latin typeface="宋体"/>
                <a:ea typeface="宋体"/>
              </a:rPr>
              <a:t>上线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34072" y="2852928"/>
            <a:ext cx="16459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E8C96B"/>
                </a:solidFill>
                <a:latin typeface="微软雅黑"/>
                <a:ea typeface="微软雅黑"/>
              </a:rPr>
              <a:t>1～2 天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34072" y="3163824"/>
            <a:ext cx="1664208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80" b="0">
                <a:solidFill>
                  <a:srgbClr val="A9A293"/>
                </a:solidFill>
                <a:latin typeface="微软雅黑"/>
                <a:ea typeface="微软雅黑"/>
              </a:rPr>
              <a:t>账号分权、打印模板、支付方式、日报推送全部就位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34072" y="4224528"/>
            <a:ext cx="1664208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19" b="0">
                <a:solidFill>
                  <a:srgbClr val="8A867C"/>
                </a:solidFill>
                <a:latin typeface="微软雅黑"/>
                <a:ea typeface="微软雅黑"/>
              </a:rPr>
              <a:t>→ 上线确认单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409176" y="2057400"/>
            <a:ext cx="1965960" cy="251460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592056" y="2212848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92056" y="2487168"/>
            <a:ext cx="16459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F3EEE2"/>
                </a:solidFill>
                <a:latin typeface="宋体"/>
                <a:ea typeface="宋体"/>
              </a:rPr>
              <a:t>复盘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92056" y="2852928"/>
            <a:ext cx="16459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E8C96B"/>
                </a:solidFill>
                <a:latin typeface="微软雅黑"/>
                <a:ea typeface="微软雅黑"/>
              </a:rPr>
              <a:t>上线后 30 天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92056" y="3163824"/>
            <a:ext cx="1664208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80" b="0">
                <a:solidFill>
                  <a:srgbClr val="A9A293"/>
                </a:solidFill>
                <a:latin typeface="微软雅黑"/>
                <a:ea typeface="微软雅黑"/>
              </a:rPr>
              <a:t>每周看一次关键指标，30 天出一次复盘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92056" y="4224528"/>
            <a:ext cx="1664208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19" b="0">
                <a:solidFill>
                  <a:srgbClr val="8A867C"/>
                </a:solidFill>
                <a:latin typeface="微软雅黑"/>
                <a:ea typeface="微软雅黑"/>
              </a:rPr>
              <a:t>→ 月度经营复盘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7240" y="5138928"/>
            <a:ext cx="10607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F3EEE2"/>
                </a:solidFill>
                <a:latin typeface="微软雅黑"/>
                <a:ea typeface="微软雅黑"/>
              </a:rPr>
              <a:t>服务承诺：按岗位培训 · 数据迁移核对表 · 工作日 9:00–21:00 响应 · 紧急 2 小时 · 每日备份 · 升级提前 7 天通知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201400" y="626364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1000" b="0">
                <a:solidFill>
                  <a:srgbClr val="6A6A6A"/>
                </a:solidFill>
                <a:latin typeface="微软雅黑"/>
                <a:ea typeface="微软雅黑"/>
              </a:rPr>
              <a:t>16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77240" y="626364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E5E5E"/>
                </a:solidFill>
                <a:latin typeface="微软雅黑"/>
                <a:ea typeface="微软雅黑"/>
              </a:rPr>
              <a:t>亦笙兴旺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9144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08  报价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86384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200" b="1">
                <a:solidFill>
                  <a:srgbClr val="FFFFFF"/>
                </a:solidFill>
                <a:latin typeface="宋体"/>
                <a:ea typeface="宋体"/>
              </a:rPr>
              <a:t>SaaS 按账号阶梯，账号越多单价越低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572768"/>
            <a:ext cx="658368" cy="45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102412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A9A293"/>
                </a:solidFill>
                <a:latin typeface="微软雅黑"/>
                <a:ea typeface="微软雅黑"/>
              </a:rPr>
              <a:t>全额阶梯：所在档位单价适用于全部账号，不逐段累加。云托管 / 本地部署账号不限量。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77240" y="1965960"/>
          <a:ext cx="740664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194560"/>
                <a:gridCol w="2194560"/>
                <a:gridCol w="1188720"/>
              </a:tblGrid>
              <a:tr h="44577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2161D"/>
                          </a:solidFill>
                          <a:latin typeface="微软雅黑"/>
                          <a:ea typeface="微软雅黑"/>
                        </a:rPr>
                        <a:t>账号区间</a:t>
                      </a:r>
                    </a:p>
                  </a:txBody>
                  <a:tcPr marL="91440" marR="54864" marT="36576" marB="36576">
                    <a:solidFill>
                      <a:srgbClr val="C9A2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2161D"/>
                          </a:solidFill>
                          <a:latin typeface="微软雅黑"/>
                          <a:ea typeface="微软雅黑"/>
                        </a:rPr>
                        <a:t>单价（元 / 账号 / 年）</a:t>
                      </a:r>
                    </a:p>
                  </a:txBody>
                  <a:tcPr marL="91440" marR="54864" marT="36576" marB="36576">
                    <a:solidFill>
                      <a:srgbClr val="C9A2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2161D"/>
                          </a:solidFill>
                          <a:latin typeface="微软雅黑"/>
                          <a:ea typeface="微软雅黑"/>
                        </a:rPr>
                        <a:t>典型场景</a:t>
                      </a:r>
                    </a:p>
                  </a:txBody>
                  <a:tcPr marL="91440" marR="54864" marT="36576" marB="36576">
                    <a:solidFill>
                      <a:srgbClr val="C9A2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2161D"/>
                          </a:solidFill>
                          <a:latin typeface="微软雅黑"/>
                          <a:ea typeface="微软雅黑"/>
                        </a:rPr>
                        <a:t>该档位年费区间</a:t>
                      </a:r>
                    </a:p>
                  </a:txBody>
                  <a:tcPr marL="91440" marR="54864" marT="36576" marB="36576">
                    <a:solidFill>
                      <a:srgbClr val="C9A227"/>
                    </a:solidFill>
                  </a:tcPr>
                </a:tc>
              </a:tr>
              <a:tr h="445770"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1～5 账号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800 元 / 账号 / 年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微型店 / 夫妻店 / 单岗起步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4,000 元 / 年以内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</a:tr>
              <a:tr h="445770"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6～10 账号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600 元 / 账号 / 年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单店 + 车间少量岗位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3,600～6,000 元 / 年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</a:tr>
              <a:tr h="445770"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11～20 账号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500 元 / 账号 / 年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多岗协同 / 小店连锁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5,500～10,000 元 / 年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</a:tr>
              <a:tr h="445770"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21～30 账号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400 元 / 账号 / 年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中型团队 / 前店后厂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8,400～12,000 元 / 年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</a:tr>
              <a:tr h="445770"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31～50 账号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300 元 / 账号 / 年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多店 / 工厂班组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9,300～15,000 元 / 年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</a:tr>
              <a:tr h="445770"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51～100 账号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260 元 / 账号 / 年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连锁 / 集团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13,260～26,000 元 / 年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</a:tr>
              <a:tr h="445770"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100 账号以上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单独洽谈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按组织架构、门店数、并发量与实施范围评估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0">
                          <a:solidFill>
                            <a:srgbClr val="F3EEE2"/>
                          </a:solidFill>
                          <a:latin typeface="微软雅黑"/>
                          <a:ea typeface="微软雅黑"/>
                        </a:rPr>
                        <a:t>—</a:t>
                      </a:r>
                    </a:p>
                  </a:txBody>
                  <a:tcPr marL="91440" marR="54864" marT="36576" marB="36576">
                    <a:solidFill>
                      <a:srgbClr val="1B212B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8458200" y="1965960"/>
            <a:ext cx="3017520" cy="356616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0" y="2148840"/>
            <a:ext cx="25603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E8C96B"/>
                </a:solidFill>
                <a:latin typeface="微软雅黑"/>
                <a:ea typeface="微软雅黑"/>
              </a:rPr>
              <a:t>交付方式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2560320"/>
            <a:ext cx="25603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>
                <a:solidFill>
                  <a:srgbClr val="F3EEE2"/>
                </a:solidFill>
                <a:latin typeface="微软雅黑"/>
                <a:ea typeface="微软雅黑"/>
              </a:rPr>
              <a:t>云端 SaaS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0" y="2816352"/>
            <a:ext cx="2606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9A293"/>
                </a:solidFill>
                <a:latin typeface="微软雅黑"/>
                <a:ea typeface="微软雅黑"/>
              </a:rPr>
              <a:t>标准功能 + 自动升级 + 在线支持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0" y="3520440"/>
            <a:ext cx="25603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>
                <a:solidFill>
                  <a:srgbClr val="F3EEE2"/>
                </a:solidFill>
                <a:latin typeface="微软雅黑"/>
                <a:ea typeface="微软雅黑"/>
              </a:rPr>
              <a:t>云托管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0" y="3776472"/>
            <a:ext cx="2606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9A293"/>
                </a:solidFill>
                <a:latin typeface="微软雅黑"/>
                <a:ea typeface="微软雅黑"/>
              </a:rPr>
              <a:t>账号不限量，按年收取托管服务费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0" y="4480560"/>
            <a:ext cx="25603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>
                <a:solidFill>
                  <a:srgbClr val="F3EEE2"/>
                </a:solidFill>
                <a:latin typeface="微软雅黑"/>
                <a:ea typeface="微软雅黑"/>
              </a:rPr>
              <a:t>本地部署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4736592"/>
            <a:ext cx="2606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9A293"/>
                </a:solidFill>
                <a:latin typeface="微软雅黑"/>
                <a:ea typeface="微软雅黑"/>
              </a:rPr>
              <a:t>账号不限量，一次性实施 + 年度维护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5742432"/>
            <a:ext cx="10607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A9A293"/>
                </a:solidFill>
                <a:latin typeface="微软雅黑"/>
                <a:ea typeface="微软雅黑"/>
              </a:rPr>
              <a:t>注：以上为公开口径，最终以实施范围与账号数确认；增值项（迁移、专属报表、定制、驻场）另计。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1400" y="626364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1000" b="0">
                <a:solidFill>
                  <a:srgbClr val="6A6A6A"/>
                </a:solidFill>
                <a:latin typeface="微软雅黑"/>
                <a:ea typeface="微软雅黑"/>
              </a:rPr>
              <a:t>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626364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E5E5E"/>
                </a:solidFill>
                <a:latin typeface="微软雅黑"/>
                <a:ea typeface="微软雅黑"/>
              </a:rPr>
              <a:t>亦笙兴旺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9144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</a:rPr>
              <a:t>08  场景与验证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86384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3200" b="1">
                <a:solidFill>
                  <a:srgbClr val="FFFFFF"/>
                </a:solidFill>
                <a:latin typeface="宋体"/>
                <a:ea typeface="宋体"/>
              </a:rPr>
              <a:t>四种店型，四种看法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572768"/>
            <a:ext cx="658368" cy="45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102412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A9A293"/>
                </a:solidFill>
                <a:latin typeface="微软雅黑"/>
                <a:ea typeface="微软雅黑"/>
              </a:rPr>
              <a:t>下面的话术来自客户现场，不是我们编的；演示租户 fuxing 可逐条验证。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011680"/>
            <a:ext cx="5120640" cy="160020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14984" y="2194560"/>
            <a:ext cx="46634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F3EEE2"/>
                </a:solidFill>
                <a:latin typeface="微软雅黑"/>
                <a:ea typeface="微软雅黑"/>
              </a:rPr>
              <a:t>「批发不是怕卖不掉，是怕卖的时候不知道自己赚没赚。进价按批、金价天天变，手工算毛利算到半夜。」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4984" y="3200400"/>
            <a:ext cx="4389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E8C96B"/>
                </a:solidFill>
                <a:latin typeface="微软雅黑"/>
                <a:ea typeface="微软雅黑"/>
              </a:rPr>
              <a:t>— 水贝批发档口老板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3640" y="2011680"/>
            <a:ext cx="5120640" cy="160020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01384" y="2194560"/>
            <a:ext cx="46634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F3EEE2"/>
                </a:solidFill>
                <a:latin typeface="微软雅黑"/>
                <a:ea typeface="微软雅黑"/>
              </a:rPr>
              <a:t>「我不是缺软件，我是缺一套能同时看懂「厂里」和「店里」的系统。」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384" y="3200400"/>
            <a:ext cx="4389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E8C96B"/>
                </a:solidFill>
                <a:latin typeface="微软雅黑"/>
                <a:ea typeface="微软雅黑"/>
              </a:rPr>
              <a:t>— 水贝前店后厂店主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840480"/>
            <a:ext cx="5120640" cy="160020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14984" y="4023360"/>
            <a:ext cx="46634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F3EEE2"/>
                </a:solidFill>
                <a:latin typeface="微软雅黑"/>
                <a:ea typeface="微软雅黑"/>
              </a:rPr>
              <a:t>「我不需要一百个按钮，就想知道今天卖了多少、库里值多少、这个月赚没赚。」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984" y="5029200"/>
            <a:ext cx="4389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E8C96B"/>
                </a:solidFill>
                <a:latin typeface="微软雅黑"/>
                <a:ea typeface="微软雅黑"/>
              </a:rPr>
              <a:t>— 深圳零售夫妻店老板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63640" y="3840480"/>
            <a:ext cx="5120640" cy="1600200"/>
          </a:xfrm>
          <a:prstGeom prst="rect">
            <a:avLst/>
          </a:prstGeom>
          <a:solidFill>
            <a:srgbClr val="1B2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01384" y="4023360"/>
            <a:ext cx="46634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F3EEE2"/>
                </a:solidFill>
                <a:latin typeface="微软雅黑"/>
                <a:ea typeface="微软雅黑"/>
              </a:rPr>
              <a:t>「最难的不是卖货，是几家店的账怎么合成一张；调拨有痕迹、权限收得回来。」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01384" y="5029200"/>
            <a:ext cx="4389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E8C96B"/>
                </a:solidFill>
                <a:latin typeface="微软雅黑"/>
                <a:ea typeface="微软雅黑"/>
              </a:rPr>
              <a:t>— 连锁品牌运营负责人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01400" y="626364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1000" b="0">
                <a:solidFill>
                  <a:srgbClr val="6A6A6A"/>
                </a:solidFill>
                <a:latin typeface="微软雅黑"/>
                <a:ea typeface="微软雅黑"/>
              </a:rPr>
              <a:t>18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626364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E5E5E"/>
                </a:solidFill>
                <a:latin typeface="微软雅黑"/>
                <a:ea typeface="微软雅黑"/>
              </a:rPr>
              <a:t>亦笙兴旺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cene-chain_84x7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0"/>
            <a:ext cx="57908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6766560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126480" y="0"/>
            <a:ext cx="1280160" cy="6858000"/>
          </a:xfrm>
          <a:prstGeom prst="rect">
            <a:avLst/>
          </a:prstGeom>
          <a:solidFill>
            <a:srgbClr val="1216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143000"/>
            <a:ext cx="4572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C9A227"/>
                </a:solidFill>
                <a:latin typeface="微软雅黑"/>
                <a:ea typeface="微软雅黑"/>
              </a:rPr>
              <a:t>下一步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508760"/>
            <a:ext cx="54864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400" b="1">
                <a:solidFill>
                  <a:srgbClr val="FFFFFF"/>
                </a:solidFill>
                <a:latin typeface="宋体"/>
                <a:ea typeface="宋体"/>
              </a:rPr>
              <a:t>15 分钟，</a:t>
            </a:r>
          </a:p>
          <a:p>
            <a:pPr algn="l">
              <a:lnSpc>
                <a:spcPct val="120000"/>
              </a:lnSpc>
            </a:pPr>
            <a:r>
              <a:rPr sz="3400" b="1">
                <a:solidFill>
                  <a:srgbClr val="FFFFFF"/>
                </a:solidFill>
                <a:latin typeface="宋体"/>
                <a:ea typeface="宋体"/>
              </a:rPr>
              <a:t>自己走一遍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246120"/>
            <a:ext cx="5394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F3EEE2"/>
                </a:solidFill>
                <a:latin typeface="微软雅黑"/>
                <a:ea typeface="微软雅黑"/>
              </a:rPr>
              <a:t>演示租户 fuxing 已预置四线数据，账号预填，点开即进——</a:t>
            </a:r>
          </a:p>
          <a:p>
            <a:pPr algn="l">
              <a:lnSpc>
                <a:spcPct val="150000"/>
              </a:lnSpc>
            </a:pPr>
            <a:r>
              <a:rPr sz="1150" b="0">
                <a:solidFill>
                  <a:srgbClr val="F3EEE2"/>
                </a:solidFill>
                <a:latin typeface="微软雅黑"/>
                <a:ea typeface="微软雅黑"/>
              </a:rPr>
              <a:t>扫码开单、退货冲红、调拨盘点、双账套、老板日报都能试。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44398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E8C96B"/>
                </a:solidFill>
                <a:latin typeface="微软雅黑"/>
                <a:ea typeface="微软雅黑"/>
              </a:rPr>
              <a:t>在线演示  https://zhubao.zerocod.cn/login/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490118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F3EEE2"/>
                </a:solidFill>
                <a:latin typeface="微软雅黑"/>
                <a:ea typeface="微软雅黑"/>
              </a:rPr>
              <a:t>Joy · 张银桥  ·  算数科技 · 大湾区负责人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230368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A293"/>
                </a:solidFill>
                <a:latin typeface="微软雅黑"/>
                <a:ea typeface="微软雅黑"/>
              </a:rPr>
              <a:t>+86 186 7177 6088（微信同号）   joy@micount.cn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705856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7A766C"/>
                </a:solidFill>
                <a:latin typeface="微软雅黑"/>
                <a:ea typeface="微软雅黑"/>
              </a:rPr>
              <a:t>上海思扬信息科技有限公司 · 算数云科技（深圳）有限公司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1400" y="626364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</a:pPr>
            <a:r>
              <a:rPr sz="1000" b="0">
                <a:solidFill>
                  <a:srgbClr val="6A6A6A"/>
                </a:solidFill>
                <a:latin typeface="微软雅黑"/>
                <a:ea typeface="微软雅黑"/>
              </a:rPr>
              <a:t>19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626364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E5E5E"/>
                </a:solidFill>
                <a:latin typeface="微软雅黑"/>
                <a:ea typeface="微软雅黑"/>
              </a:rPr>
              <a:t>亦笙兴旺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亦笙兴旺 · 黄金珠宝管理系统 功能介绍</dc:title>
  <dc:subject>产品介绍 / 客户拜访</dc:subject>
  <dc:creator>上海思扬信息科技有限公司</dc:creator>
  <cp:keywords>黄金珠宝ERP,亦笙兴旺,算数科技,功能介绍</cp:keywords>
  <dc:description>黄金珠宝产业 AI 操作系统 — 懂克重金价，双账套一次管车间和门店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